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92" r:id="rId5"/>
    <p:sldId id="296" r:id="rId6"/>
    <p:sldId id="298" r:id="rId7"/>
    <p:sldId id="283" r:id="rId8"/>
    <p:sldId id="299" r:id="rId9"/>
    <p:sldId id="287" r:id="rId10"/>
    <p:sldId id="300" r:id="rId11"/>
    <p:sldId id="286" r:id="rId12"/>
    <p:sldId id="301" r:id="rId13"/>
    <p:sldId id="285" r:id="rId14"/>
    <p:sldId id="302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F5"/>
    <a:srgbClr val="627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EC8AAE-C2E4-49D0-8811-B3930E9716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FA31B-225A-4E46-9E7E-D2C8B7D9BB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6ADBD2E-2BF3-4619-95B6-2DD2A8E738EF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3A6FA-20F5-4F46-9405-B0887542AF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7CCE2-61F8-4E31-A337-F5BAD3A96C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353B7FC-A99B-4381-BA28-B3EC3C1D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371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70F7D6EA-877E-4A41-AFDD-2D455B17B085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F9F05DD-5BFB-423A-AF1E-4C6114E73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346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3CBE-333A-42D0-A4D5-9928B6EA0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14921-0C59-4067-B43A-7C4420106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7903B-08B1-4D79-939F-538D287B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4A865-A4E8-4058-BA3C-DB51D8E9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34FA-2C8C-44B4-8BD2-FB908AE6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63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1B5A-6B80-43D3-B43D-E95F5B60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2B3FC-FF36-4C36-A366-4AE9226C9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607A5-F909-47B3-8B2F-6A172EFB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0C575-0BE5-4ABB-BCA1-24E567C2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FBD3C-0402-4AA6-810A-9FE09880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11518-FD2D-479B-998B-C4E928270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60C21-C1AE-468A-ABE2-5BB8C8F28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2DD05-DB78-4559-A5ED-F8C87451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1459-4FC4-4C21-B112-6436161D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62ACF-50BE-43E3-B285-96D7D419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12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1C86-6CE4-419E-A896-979B9F98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85D4C-BE07-408B-AA31-AC6560FF0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3BF03-ACCB-4652-8F79-D04B9AFE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A94E-5B41-4F32-BEC1-47926EC2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20C7B-ECFC-4DCF-97F6-1C3B76EC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3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D3E4-F047-4653-B685-784EE2FC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9D819-B301-4735-B313-1A97CAEB8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B9492-5216-4DFD-A827-46BFF6C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40E12-A456-4DA2-8793-ED8DB19C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216B5-CC4C-420F-8B37-9895EF71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78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7F72-D685-4DFC-A21F-F13E72CD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B570-29C3-413F-970D-42980F0C4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0849C-89F7-46A3-9BF8-67876CF8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3CBF4-3A92-47DB-88ED-3504596C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C9477-C4E2-4F39-B6C5-827E84B4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1BC57-48F5-4294-849D-1B02ACD4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2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D730-7F39-4EA5-9BED-D9487BBE4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9B9FD-C7C2-4780-8BC7-E33C4888F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A2A1C-6E08-4BD3-92D6-CC94ED2A6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79AD5-3F99-4750-A764-D51382ECC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23EA0-32B8-43ED-A3E1-068974676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9C7C9-0A9F-44CA-AC97-0C7E53E7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83160-1917-4702-B71F-F1FD0C5A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E095-623C-4A81-B163-C404A031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3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B2A3-18A7-47F1-9504-EDD4D00E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29CB5-FF38-46B6-91E0-AB626E44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44A79-8A2D-4B7C-BD68-6046CBC1B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D7905-9488-4381-89F1-FF454C9F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9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B9BFF-F27B-4F81-8B6B-BF61267C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8B3C0-C100-4ED3-B602-4CA1F616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9CB1E-1820-41EB-AF24-264FB884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180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7867-6286-4664-A5D7-CD213562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6FA7-1E4D-417F-9CA6-BDEF8BD4C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5803C-C64B-4D76-8426-A91248459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097F9-EE42-46FD-8F52-EDACFBBC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772F0-7E5F-4C2D-B398-6DF933E5E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E8594-295D-405C-8C7F-F5F5BC3F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6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01F9-DC37-4671-A208-02B190E7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EE946-F1C0-40BA-8A72-F5F8314D0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CFCB2-B246-4740-92E6-06C7CC328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F715C-70D7-421A-9BFF-1FAED07F0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1E88E-FE4B-49E4-976B-03A49272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3190C-8CD7-44CA-A289-B9575E04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2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73702-B43C-45CD-9E43-C77A5902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4A845-0812-49B1-A240-A4F2C3F8A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0045A-7BD5-4B8A-BA42-D382D45E8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233A-D95B-448C-93CC-E5C53A14174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3C263-734C-4FE5-A1A1-88FABFBB4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D25AC-E9A1-44E4-8898-C10036F52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371F-DE70-41E3-8779-AB018A6F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">
        <p159:morph option="byObject"/>
      </p:transition>
    </mc:Choice>
    <mc:Fallback xmlns="">
      <p:transition spd="slow" advClick="0" advTm="3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194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0F28A6DC-0A66-446E-96AF-F3027133D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7318"/>
            <a:ext cx="12192000" cy="19906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798B63D3-3822-47A7-A3F6-A6A2184B4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047" y="1440476"/>
            <a:ext cx="4543425" cy="72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i="0" u="none" strike="noStrike" cap="none" spc="1000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4400" i="0" u="none" strike="noStrike" cap="none" spc="10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ELAC</a:t>
            </a:r>
            <a:endParaRPr kumimoji="0" lang="en-US" altLang="en-US" sz="1050" i="0" u="none" strike="noStrike" cap="none" spc="1000" normalizeH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37FF3-A676-4FEF-B378-C324C7F1C40D}"/>
              </a:ext>
            </a:extLst>
          </p:cNvPr>
          <p:cNvSpPr txBox="1"/>
          <p:nvPr/>
        </p:nvSpPr>
        <p:spPr>
          <a:xfrm>
            <a:off x="166250" y="6280874"/>
            <a:ext cx="11944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5115 DUDLEY BOULEVARD, MCCLELLAN, CALIFORNIA 95652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5EAEB0-2049-4FC5-A173-AD855A821C08}"/>
              </a:ext>
            </a:extLst>
          </p:cNvPr>
          <p:cNvSpPr txBox="1"/>
          <p:nvPr/>
        </p:nvSpPr>
        <p:spPr>
          <a:xfrm>
            <a:off x="166250" y="6435621"/>
            <a:ext cx="868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(916) 566-1600 | EXTENSION 33424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C0DBB1-54D1-48D8-A513-203BAC38B124}"/>
              </a:ext>
            </a:extLst>
          </p:cNvPr>
          <p:cNvSpPr txBox="1"/>
          <p:nvPr/>
        </p:nvSpPr>
        <p:spPr>
          <a:xfrm>
            <a:off x="876300" y="4487543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C65A4-7C25-4726-89F7-7442DC27F6A9}"/>
              </a:ext>
            </a:extLst>
          </p:cNvPr>
          <p:cNvSpPr txBox="1"/>
          <p:nvPr/>
        </p:nvSpPr>
        <p:spPr>
          <a:xfrm>
            <a:off x="1144923" y="2040008"/>
            <a:ext cx="1000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spc="1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</a:t>
            </a:r>
            <a:r>
              <a:rPr lang="en-US" altLang="en-US" sz="1400" spc="1000" dirty="0">
                <a:solidFill>
                  <a:srgbClr val="FFFF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spc="1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LEARNER ADVISORY COMMITTEE</a:t>
            </a:r>
            <a:endParaRPr lang="en-US" altLang="en-US" sz="1400" spc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3C437C-D4B6-4528-B150-020BFEA47E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6" y="5616242"/>
            <a:ext cx="1136452" cy="4326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8E9B902-1665-4DE3-BA97-96F014C53CFE}"/>
              </a:ext>
            </a:extLst>
          </p:cNvPr>
          <p:cNvSpPr txBox="1"/>
          <p:nvPr/>
        </p:nvSpPr>
        <p:spPr>
          <a:xfrm>
            <a:off x="166250" y="5997785"/>
            <a:ext cx="3515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pc="1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LEARNER SERVICES DEPARTMENT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C303DB7-1953-49EC-A8E6-4CCF5CB8FDAE}"/>
              </a:ext>
            </a:extLst>
          </p:cNvPr>
          <p:cNvCxnSpPr>
            <a:cxnSpLocks/>
          </p:cNvCxnSpPr>
          <p:nvPr/>
        </p:nvCxnSpPr>
        <p:spPr>
          <a:xfrm>
            <a:off x="241606" y="6280874"/>
            <a:ext cx="343969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244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BE6736-FCB6-487C-8E30-F37BDBFACE80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3" name="Text Box 1">
              <a:extLst>
                <a:ext uri="{FF2B5EF4-FFF2-40B4-BE49-F238E27FC236}">
                  <a16:creationId xmlns:a16="http://schemas.microsoft.com/office/drawing/2014/main" id="{0E53B527-1879-43BC-9BB3-DD75090D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5B8FBD1-06A5-4D13-9037-EB6D67236D70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9353992-D897-401D-A441-2DFC64915F71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14035D1-704F-4122-9EB0-5930A891056F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02FC749F-6A83-48E6-A10A-6F0C5510C9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94AC45F-9DB2-4864-A218-037878642009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796CAA6-CEAF-4F36-8323-DF1BD8922D2D}"/>
              </a:ext>
            </a:extLst>
          </p:cNvPr>
          <p:cNvSpPr txBox="1"/>
          <p:nvPr/>
        </p:nvSpPr>
        <p:spPr>
          <a:xfrm>
            <a:off x="3707238" y="2767965"/>
            <a:ext cx="6325762" cy="19409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70358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4325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D72353-ABF9-47FE-8B05-1A091D798630}"/>
              </a:ext>
            </a:extLst>
          </p:cNvPr>
          <p:cNvGrpSpPr/>
          <p:nvPr/>
        </p:nvGrpSpPr>
        <p:grpSpPr>
          <a:xfrm>
            <a:off x="707292" y="2073594"/>
            <a:ext cx="2663705" cy="2705100"/>
            <a:chOff x="788550" y="2454593"/>
            <a:chExt cx="1736725" cy="1760220"/>
          </a:xfrm>
          <a:effectLst>
            <a:outerShdw blurRad="508000" dist="127000" dir="810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3BE633EF-E112-4854-A3C0-E588779689B5}"/>
                </a:ext>
              </a:extLst>
            </p:cNvPr>
            <p:cNvSpPr/>
            <p:nvPr/>
          </p:nvSpPr>
          <p:spPr>
            <a:xfrm>
              <a:off x="792360" y="2454593"/>
              <a:ext cx="1732915" cy="1760220"/>
            </a:xfrm>
            <a:prstGeom prst="roundRect">
              <a:avLst/>
            </a:prstGeom>
            <a:gradFill>
              <a:gsLst>
                <a:gs pos="33000">
                  <a:schemeClr val="accent2">
                    <a:lumMod val="40000"/>
                    <a:lumOff val="60000"/>
                  </a:schemeClr>
                </a:gs>
                <a:gs pos="33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>
              <a:bevelT w="5080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E57A0DBA-0D75-475D-A1E7-B94AA8D9C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2514918"/>
              <a:ext cx="1733550" cy="531813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4000" b="1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MAY</a:t>
              </a:r>
              <a:endPara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1ABB9B2B-F885-4CB7-93E2-799822729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3046732"/>
              <a:ext cx="1733550" cy="920398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cs typeface="Times New Roman" panose="02020603050405020304" pitchFamily="18" charset="0"/>
                </a:rPr>
                <a:t>21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2FB3D56-14A9-4BE8-8111-B52B451AF9AD}"/>
              </a:ext>
            </a:extLst>
          </p:cNvPr>
          <p:cNvSpPr txBox="1"/>
          <p:nvPr/>
        </p:nvSpPr>
        <p:spPr>
          <a:xfrm>
            <a:off x="3835400" y="2856589"/>
            <a:ext cx="56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TUESDAY | MAY 21, 2024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F2FA2DC-BE4C-4BA7-8001-8113B3FE3A30}"/>
              </a:ext>
            </a:extLst>
          </p:cNvPr>
          <p:cNvSpPr/>
          <p:nvPr/>
        </p:nvSpPr>
        <p:spPr>
          <a:xfrm>
            <a:off x="7370787" y="70159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99FC2AA0-D1F5-4337-9520-AA2BFD96B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763829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5D44B288-AB21-4BAF-8D7F-6B73FAC82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129722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7A5F4C-978E-477D-996F-380A40A8DD84}"/>
              </a:ext>
            </a:extLst>
          </p:cNvPr>
          <p:cNvSpPr txBox="1"/>
          <p:nvPr/>
        </p:nvSpPr>
        <p:spPr>
          <a:xfrm>
            <a:off x="10266591" y="2858552"/>
            <a:ext cx="1495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ZOOM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5CE2E83-3FB2-46C8-832E-2154E0600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10" y="3282534"/>
            <a:ext cx="1094267" cy="10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0C75B8A-77C7-430F-A741-DEA65984B4B9}"/>
              </a:ext>
            </a:extLst>
          </p:cNvPr>
          <p:cNvSpPr txBox="1"/>
          <p:nvPr/>
        </p:nvSpPr>
        <p:spPr>
          <a:xfrm>
            <a:off x="3714101" y="3217483"/>
            <a:ext cx="6101703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marR="0" lvl="0" indent="-1730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Local Control Accountability Plan (LCAP) Review &amp; Consolidated Application Reporting System (CARS)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Chief Business Official </a:t>
            </a:r>
          </a:p>
          <a:p>
            <a:pPr marL="406400" marR="0" lvl="0" indent="-17303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Summer Programs &amp; Learning Loss Prevention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Celebration on Reclassification and State Seal of Biliteracy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AF5EEC-DC5A-4F01-B95D-7AA44E8522F6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2722E54-58AF-4014-8591-DF0C718018F9}"/>
              </a:ext>
            </a:extLst>
          </p:cNvPr>
          <p:cNvSpPr txBox="1"/>
          <p:nvPr/>
        </p:nvSpPr>
        <p:spPr>
          <a:xfrm>
            <a:off x="774711" y="4891662"/>
            <a:ext cx="10642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IN-PERSON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| 9:00 A.M. – 10:30 A.M. | TWIN RIVERS UNIFIED SCHOOL DISTRICT AT 5115 DUDLEY BLVD, MCCLELLAN, CA 95652</a:t>
            </a:r>
          </a:p>
        </p:txBody>
      </p:sp>
    </p:spTree>
    <p:extLst>
      <p:ext uri="{BB962C8B-B14F-4D97-AF65-F5344CB8AC3E}">
        <p14:creationId xmlns:p14="http://schemas.microsoft.com/office/powerpoint/2010/main" val="4061693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194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381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0F28A6DC-0A66-446E-96AF-F3027133D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7318"/>
            <a:ext cx="12192000" cy="19906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798B63D3-3822-47A7-A3F6-A6A2184B4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047" y="1440476"/>
            <a:ext cx="4543425" cy="72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i="0" u="none" strike="noStrike" cap="none" spc="1000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4400" i="0" u="none" strike="noStrike" cap="none" spc="10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ELAC</a:t>
            </a:r>
            <a:endParaRPr kumimoji="0" lang="en-US" altLang="en-US" sz="1050" i="0" u="none" strike="noStrike" cap="none" spc="1000" normalizeH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37FF3-A676-4FEF-B378-C324C7F1C40D}"/>
              </a:ext>
            </a:extLst>
          </p:cNvPr>
          <p:cNvSpPr txBox="1"/>
          <p:nvPr/>
        </p:nvSpPr>
        <p:spPr>
          <a:xfrm>
            <a:off x="166250" y="6280874"/>
            <a:ext cx="11944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Interpretation will be available in Hmong &amp; Spanish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5EAEB0-2049-4FC5-A173-AD855A821C08}"/>
              </a:ext>
            </a:extLst>
          </p:cNvPr>
          <p:cNvSpPr txBox="1"/>
          <p:nvPr/>
        </p:nvSpPr>
        <p:spPr>
          <a:xfrm>
            <a:off x="166250" y="6435621"/>
            <a:ext cx="868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To request an additional language, please contact the English Learner Services Department at (916) 566-1600 Extension 33424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C65A4-7C25-4726-89F7-7442DC27F6A9}"/>
              </a:ext>
            </a:extLst>
          </p:cNvPr>
          <p:cNvSpPr txBox="1"/>
          <p:nvPr/>
        </p:nvSpPr>
        <p:spPr>
          <a:xfrm>
            <a:off x="1144923" y="2040008"/>
            <a:ext cx="1000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spc="1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</a:t>
            </a:r>
            <a:r>
              <a:rPr lang="en-US" altLang="en-US" sz="1400" spc="1000" dirty="0">
                <a:solidFill>
                  <a:srgbClr val="FFFF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spc="1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LEARNER ADVISORY COMMITTEE</a:t>
            </a:r>
            <a:endParaRPr lang="en-US" altLang="en-US" sz="1400" spc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3C437C-D4B6-4528-B150-020BFEA47E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6" y="5616242"/>
            <a:ext cx="1136452" cy="4326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8E9B902-1665-4DE3-BA97-96F014C53CFE}"/>
              </a:ext>
            </a:extLst>
          </p:cNvPr>
          <p:cNvSpPr txBox="1"/>
          <p:nvPr/>
        </p:nvSpPr>
        <p:spPr>
          <a:xfrm>
            <a:off x="166250" y="5997785"/>
            <a:ext cx="3515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pc="1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LEARNER SERVICES DEPARTMENT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C303DB7-1953-49EC-A8E6-4CCF5CB8FDAE}"/>
              </a:ext>
            </a:extLst>
          </p:cNvPr>
          <p:cNvCxnSpPr>
            <a:cxnSpLocks/>
          </p:cNvCxnSpPr>
          <p:nvPr/>
        </p:nvCxnSpPr>
        <p:spPr>
          <a:xfrm>
            <a:off x="241606" y="6280874"/>
            <a:ext cx="343969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8ADAC46-3D81-4C89-B754-862E0EF51BA5}"/>
              </a:ext>
            </a:extLst>
          </p:cNvPr>
          <p:cNvSpPr txBox="1"/>
          <p:nvPr/>
        </p:nvSpPr>
        <p:spPr>
          <a:xfrm>
            <a:off x="876300" y="4487543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4224519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BDAA15-D37A-4F0A-8811-198327952D6F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8" name="Text Box 1">
              <a:extLst>
                <a:ext uri="{FF2B5EF4-FFF2-40B4-BE49-F238E27FC236}">
                  <a16:creationId xmlns:a16="http://schemas.microsoft.com/office/drawing/2014/main" id="{9E8562D9-57EE-4E0E-AF43-2F0613819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74DB78-D268-4CFA-BA16-9000A15963EF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BD3BB13-BA33-41AF-B988-723CA2015F8E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E608D8E-408E-4ADD-8202-74C2347968C4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2">
              <a:extLst>
                <a:ext uri="{FF2B5EF4-FFF2-40B4-BE49-F238E27FC236}">
                  <a16:creationId xmlns:a16="http://schemas.microsoft.com/office/drawing/2014/main" id="{7E8B7E00-6BB3-4BCA-9B35-6BBAE5D19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800222E-5A2E-4177-B2DD-093EF6F2BA6C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34BF3CB-E3D7-4D00-8011-5EA86FBF3375}"/>
              </a:ext>
            </a:extLst>
          </p:cNvPr>
          <p:cNvSpPr txBox="1"/>
          <p:nvPr/>
        </p:nvSpPr>
        <p:spPr>
          <a:xfrm>
            <a:off x="3707238" y="2767965"/>
            <a:ext cx="6325762" cy="19409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4325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70159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763829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129722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703822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765417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1295642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CA66A4B-74CF-450E-A51C-336505211A71}"/>
              </a:ext>
            </a:extLst>
          </p:cNvPr>
          <p:cNvGrpSpPr/>
          <p:nvPr/>
        </p:nvGrpSpPr>
        <p:grpSpPr>
          <a:xfrm>
            <a:off x="707292" y="2073594"/>
            <a:ext cx="2663705" cy="2705100"/>
            <a:chOff x="788550" y="2454593"/>
            <a:chExt cx="1736725" cy="1760220"/>
          </a:xfrm>
          <a:effectLst>
            <a:outerShdw blurRad="508000" dist="127000" dir="810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9998A967-907D-4F20-AB38-9F8FD1E1F29C}"/>
                </a:ext>
              </a:extLst>
            </p:cNvPr>
            <p:cNvSpPr/>
            <p:nvPr/>
          </p:nvSpPr>
          <p:spPr>
            <a:xfrm>
              <a:off x="792360" y="2454593"/>
              <a:ext cx="1732915" cy="1760220"/>
            </a:xfrm>
            <a:prstGeom prst="roundRect">
              <a:avLst/>
            </a:prstGeom>
            <a:gradFill>
              <a:gsLst>
                <a:gs pos="33000">
                  <a:schemeClr val="accent2">
                    <a:lumMod val="40000"/>
                    <a:lumOff val="60000"/>
                  </a:schemeClr>
                </a:gs>
                <a:gs pos="33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>
              <a:bevelT w="5080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Text Box 4">
              <a:extLst>
                <a:ext uri="{FF2B5EF4-FFF2-40B4-BE49-F238E27FC236}">
                  <a16:creationId xmlns:a16="http://schemas.microsoft.com/office/drawing/2014/main" id="{5B84C2CD-33B9-40F3-A230-40298F52F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2514918"/>
              <a:ext cx="1733550" cy="531813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cs typeface="Times New Roman" panose="02020603050405020304" pitchFamily="18" charset="0"/>
                </a:rPr>
                <a:t>OCT</a:t>
              </a:r>
              <a:endPara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5">
              <a:extLst>
                <a:ext uri="{FF2B5EF4-FFF2-40B4-BE49-F238E27FC236}">
                  <a16:creationId xmlns:a16="http://schemas.microsoft.com/office/drawing/2014/main" id="{E08C0AC2-F6D5-4FF4-8F16-C1DEEC9ED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3046732"/>
              <a:ext cx="1733550" cy="920398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altLang="en-US" sz="9600" dirty="0">
                  <a:solidFill>
                    <a:srgbClr val="FFFFFF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0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3D4D95F-DBFA-4BAD-861F-615C8518443C}"/>
              </a:ext>
            </a:extLst>
          </p:cNvPr>
          <p:cNvSpPr txBox="1"/>
          <p:nvPr/>
        </p:nvSpPr>
        <p:spPr>
          <a:xfrm>
            <a:off x="3714098" y="3182979"/>
            <a:ext cx="338649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173038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District English Learner Advisory Committee (DELAC) Roles &amp; Responsibilities 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Learner (EL) Programs &amp; Services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CTE Pathways at School Sites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Chief Business Official 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Local Control Accountability Plan (LCAP)</a:t>
            </a:r>
          </a:p>
          <a:p>
            <a:pPr marL="174625"/>
            <a:endParaRPr lang="en-US" sz="105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FAB2CB-7E58-47D9-B445-4B1130A9A758}"/>
              </a:ext>
            </a:extLst>
          </p:cNvPr>
          <p:cNvSpPr txBox="1"/>
          <p:nvPr/>
        </p:nvSpPr>
        <p:spPr>
          <a:xfrm>
            <a:off x="3835400" y="2856589"/>
            <a:ext cx="570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TUESDAY | OCTOBER 10, 2023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5E63EC-4B1A-41B0-89A8-F64407C23102}"/>
              </a:ext>
            </a:extLst>
          </p:cNvPr>
          <p:cNvSpPr txBox="1"/>
          <p:nvPr/>
        </p:nvSpPr>
        <p:spPr>
          <a:xfrm>
            <a:off x="10266591" y="2858552"/>
            <a:ext cx="1495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ZOOM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A91DED-AEEF-43FC-9FA5-CCE37C2ED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10" y="3282534"/>
            <a:ext cx="1094267" cy="10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D662ED1-1C88-41DE-90C5-B261178D476A}"/>
              </a:ext>
            </a:extLst>
          </p:cNvPr>
          <p:cNvSpPr txBox="1"/>
          <p:nvPr/>
        </p:nvSpPr>
        <p:spPr>
          <a:xfrm>
            <a:off x="774711" y="4891662"/>
            <a:ext cx="10642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IN-PERSON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| 9:00 A.M. – 10:30 A.M. | TWIN RIVERS UNIFIED SCHOOL DISTRICT AT 5115 DUDLEY BLVD, MCCLELLAN, CA 95652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185D66-DDC5-40C9-82D1-2CE2DD605019}"/>
              </a:ext>
            </a:extLst>
          </p:cNvPr>
          <p:cNvSpPr txBox="1"/>
          <p:nvPr/>
        </p:nvSpPr>
        <p:spPr>
          <a:xfrm>
            <a:off x="6927240" y="3182979"/>
            <a:ext cx="2808166" cy="839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173038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Consolidated Application Reporting System (CARS)</a:t>
            </a:r>
          </a:p>
          <a:p>
            <a:pPr marL="406400" indent="-173038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Lexia Pilot Program 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National Hispanic Heritage Month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6B6249-DD57-4D11-824B-5E8CC3F78230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563118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76E5F4-52CF-4337-B6AC-401CF89E4A97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2" name="Text Box 1">
              <a:extLst>
                <a:ext uri="{FF2B5EF4-FFF2-40B4-BE49-F238E27FC236}">
                  <a16:creationId xmlns:a16="http://schemas.microsoft.com/office/drawing/2014/main" id="{0EDD3192-BAC3-4C23-BB8A-7C55A89BC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5B6E4A5-B9EB-4F1A-95A8-5C25318B6154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E4741F2-CAD6-45F6-B917-3CDC5D8A2C11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881B4E-DF3C-41C3-B3F8-24A66AA2699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B52344E5-67A8-496C-92BB-6E754ED9B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F72BF05-C795-4DA3-A915-CCBD7AB2A484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9A30C63-BDBC-418E-BE3E-3687C5A79146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BA08D78C-B86C-4D1C-8342-4791A537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7D47B68-C2D0-48CF-A672-1A24762FD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F0D43E-1D96-406F-BC46-2A60BE7BC916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46215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F1CC0234-97DC-4E31-9748-041876184F9E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38" name="Text Box 1">
              <a:extLst>
                <a:ext uri="{FF2B5EF4-FFF2-40B4-BE49-F238E27FC236}">
                  <a16:creationId xmlns:a16="http://schemas.microsoft.com/office/drawing/2014/main" id="{33A70BB0-A037-4F6B-9D47-1BACA8877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0BC4897-7795-4B26-92D4-45E62B18D2CE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42C954-25A3-4B84-9D4B-A8FAAC4AFE5B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5CE8D77-4C3B-4FB8-93DE-FC3135CB1953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8E2129E1-974E-426E-ADD9-2E9673D56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9374AB3-F1AB-48D5-BF30-EFF79748074C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1D25B52C-72CC-4E47-9EFE-A610602EE03B}"/>
              </a:ext>
            </a:extLst>
          </p:cNvPr>
          <p:cNvSpPr txBox="1"/>
          <p:nvPr/>
        </p:nvSpPr>
        <p:spPr>
          <a:xfrm>
            <a:off x="3707238" y="2767965"/>
            <a:ext cx="6325762" cy="19409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70358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4325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8DE288-CE6D-4821-A093-00AF46E8BE7E}"/>
              </a:ext>
            </a:extLst>
          </p:cNvPr>
          <p:cNvGrpSpPr/>
          <p:nvPr/>
        </p:nvGrpSpPr>
        <p:grpSpPr>
          <a:xfrm>
            <a:off x="707292" y="2073594"/>
            <a:ext cx="2663705" cy="2705100"/>
            <a:chOff x="788550" y="2454593"/>
            <a:chExt cx="1736725" cy="1760220"/>
          </a:xfrm>
          <a:effectLst>
            <a:outerShdw blurRad="508000" dist="127000" dir="810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CC57FDE6-FC9F-4109-87BD-BA3E312EBA1F}"/>
                </a:ext>
              </a:extLst>
            </p:cNvPr>
            <p:cNvSpPr/>
            <p:nvPr/>
          </p:nvSpPr>
          <p:spPr>
            <a:xfrm>
              <a:off x="792360" y="2454593"/>
              <a:ext cx="1732915" cy="1760220"/>
            </a:xfrm>
            <a:prstGeom prst="roundRect">
              <a:avLst/>
            </a:prstGeom>
            <a:gradFill>
              <a:gsLst>
                <a:gs pos="33000">
                  <a:schemeClr val="accent2">
                    <a:lumMod val="40000"/>
                    <a:lumOff val="60000"/>
                  </a:schemeClr>
                </a:gs>
                <a:gs pos="33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>
              <a:bevelT w="5080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4A258322-6511-4E0A-AFCC-9B755CF55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2514918"/>
              <a:ext cx="1733550" cy="531813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4000" b="1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DEC</a:t>
              </a:r>
              <a:endPara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BE4EE8CB-0DC6-4019-A0DB-E5B5E9FC6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3046732"/>
              <a:ext cx="1733550" cy="920398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600" dirty="0">
                  <a:solidFill>
                    <a:srgbClr val="FFFFFF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12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2F0-E0C6-45F5-9FA7-7DFFEAE0050F}"/>
              </a:ext>
            </a:extLst>
          </p:cNvPr>
          <p:cNvSpPr txBox="1"/>
          <p:nvPr/>
        </p:nvSpPr>
        <p:spPr>
          <a:xfrm>
            <a:off x="3835400" y="2856589"/>
            <a:ext cx="570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TUESDAY | DECEMBER 12, 2023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EC909E0-AB12-4E0B-9A71-9C63743B45F0}"/>
              </a:ext>
            </a:extLst>
          </p:cNvPr>
          <p:cNvSpPr/>
          <p:nvPr/>
        </p:nvSpPr>
        <p:spPr>
          <a:xfrm>
            <a:off x="7370787" y="70159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84D41825-F406-4B6B-B92D-4160AF7B8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763829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6C90971B-1E99-48F2-8BD8-A64D5B38D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129722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3ADEE19-C48B-48CD-B01C-64D986B4AF43}"/>
              </a:ext>
            </a:extLst>
          </p:cNvPr>
          <p:cNvSpPr/>
          <p:nvPr/>
        </p:nvSpPr>
        <p:spPr>
          <a:xfrm>
            <a:off x="9545344" y="703822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Text Box 16">
            <a:extLst>
              <a:ext uri="{FF2B5EF4-FFF2-40B4-BE49-F238E27FC236}">
                <a16:creationId xmlns:a16="http://schemas.microsoft.com/office/drawing/2014/main" id="{F66D5C3E-715E-4681-9EBC-CAA6FA00C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765417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B2D23514-AFD3-465E-A4E3-12CFFD6E8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1295642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8F0223-192F-4304-AED1-94F60F0B50F7}"/>
              </a:ext>
            </a:extLst>
          </p:cNvPr>
          <p:cNvSpPr txBox="1"/>
          <p:nvPr/>
        </p:nvSpPr>
        <p:spPr>
          <a:xfrm>
            <a:off x="10266591" y="2858552"/>
            <a:ext cx="1495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ZOOM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FEF9513-599E-47DA-8283-B4FC9F749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10" y="3282534"/>
            <a:ext cx="1094267" cy="10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BE7FFC62-5B2B-4AF6-AC08-5C8C62D69AC4}"/>
              </a:ext>
            </a:extLst>
          </p:cNvPr>
          <p:cNvSpPr txBox="1"/>
          <p:nvPr/>
        </p:nvSpPr>
        <p:spPr>
          <a:xfrm>
            <a:off x="3714102" y="3182979"/>
            <a:ext cx="3118020" cy="172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173038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Learner (EL) Program Goals &amp; Objectives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Review of Parent Notification Letters</a:t>
            </a:r>
          </a:p>
          <a:p>
            <a:pPr marL="406400" indent="-173038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Review and Comment on Reclassification Criteria </a:t>
            </a:r>
          </a:p>
          <a:p>
            <a:pPr marL="406400" marR="0" lvl="0" indent="-17303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Reclassification Update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Title III EL &amp; Immigrant Survey 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06400" marR="0" lvl="0" indent="-17303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05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336162-4AF8-44BC-9C1A-45837CA330B1}"/>
              </a:ext>
            </a:extLst>
          </p:cNvPr>
          <p:cNvSpPr txBox="1"/>
          <p:nvPr/>
        </p:nvSpPr>
        <p:spPr>
          <a:xfrm>
            <a:off x="6487064" y="3182491"/>
            <a:ext cx="3566807" cy="1568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173038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Local Control Accountability Plan (LCAP)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Chief Business Official  </a:t>
            </a:r>
          </a:p>
          <a:p>
            <a:pPr marL="401638" indent="-168275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Reclassified Fluent English Proficient (RFEP) Monitoring </a:t>
            </a:r>
          </a:p>
          <a:p>
            <a:pPr marL="401638" marR="0" lvl="0" indent="-1682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Family &amp; Community Engagement (FACE) Update</a:t>
            </a:r>
          </a:p>
          <a:p>
            <a:pPr marL="401638" indent="-1682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Data Dive into Attendance, Benchmark Scores, and I-Ready Scores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503BE8A-3F4B-49B2-9897-032AA4E437C7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A576E0A-43FA-4864-B434-EF19716F37EA}"/>
              </a:ext>
            </a:extLst>
          </p:cNvPr>
          <p:cNvSpPr txBox="1"/>
          <p:nvPr/>
        </p:nvSpPr>
        <p:spPr>
          <a:xfrm>
            <a:off x="774711" y="4891662"/>
            <a:ext cx="10642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IN-PERSON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| 9:00 A.M. – 10:30 A.M. | TWIN RIVERS UNIFIED SCHOOL DISTRICT AT 5115 DUDLEY BLVD, MCCLELLAN, CA 95652</a:t>
            </a:r>
          </a:p>
        </p:txBody>
      </p:sp>
    </p:spTree>
    <p:extLst>
      <p:ext uri="{BB962C8B-B14F-4D97-AF65-F5344CB8AC3E}">
        <p14:creationId xmlns:p14="http://schemas.microsoft.com/office/powerpoint/2010/main" val="804721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76E5F4-52CF-4337-B6AC-401CF89E4A97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2" name="Text Box 1">
              <a:extLst>
                <a:ext uri="{FF2B5EF4-FFF2-40B4-BE49-F238E27FC236}">
                  <a16:creationId xmlns:a16="http://schemas.microsoft.com/office/drawing/2014/main" id="{0EDD3192-BAC3-4C23-BB8A-7C55A89BC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5B6E4A5-B9EB-4F1A-95A8-5C25318B6154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E4741F2-CAD6-45F6-B917-3CDC5D8A2C11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881B4E-DF3C-41C3-B3F8-24A66AA2699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B52344E5-67A8-496C-92BB-6E754ED9B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F72BF05-C795-4DA3-A915-CCBD7AB2A484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9A30C63-BDBC-418E-BE3E-3687C5A79146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BA08D78C-B86C-4D1C-8342-4791A537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7D47B68-C2D0-48CF-A672-1A24762FD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EC91AA-8519-44F3-B07F-5430F699A6CC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372822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FD48E3C-3D97-49D8-991B-0BB086913E83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6" name="Text Box 1">
              <a:extLst>
                <a:ext uri="{FF2B5EF4-FFF2-40B4-BE49-F238E27FC236}">
                  <a16:creationId xmlns:a16="http://schemas.microsoft.com/office/drawing/2014/main" id="{EBE3D0CE-F0C4-4EB0-9ADE-86B0D778C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6A4F95-EECF-4968-B4C4-3E3A93FC593F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3F191E-6068-44D8-AC8E-15599BC62B9C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E97726D-1166-49F5-B796-30FA98DBA2BB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 Box 2">
              <a:extLst>
                <a:ext uri="{FF2B5EF4-FFF2-40B4-BE49-F238E27FC236}">
                  <a16:creationId xmlns:a16="http://schemas.microsoft.com/office/drawing/2014/main" id="{F0CC314A-B695-403C-9B0B-D6E0F495C4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2BE3BC1-DFA7-4DA9-8EAC-1AB41D47CBA5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27BD408-4811-4FDB-BE26-61125F8A65A2}"/>
              </a:ext>
            </a:extLst>
          </p:cNvPr>
          <p:cNvSpPr txBox="1"/>
          <p:nvPr/>
        </p:nvSpPr>
        <p:spPr>
          <a:xfrm>
            <a:off x="3707238" y="2767965"/>
            <a:ext cx="6325762" cy="19409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70358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B0BF77-7F54-45B4-A974-CBD8BAE31C19}"/>
              </a:ext>
            </a:extLst>
          </p:cNvPr>
          <p:cNvGrpSpPr/>
          <p:nvPr/>
        </p:nvGrpSpPr>
        <p:grpSpPr>
          <a:xfrm>
            <a:off x="707292" y="2073594"/>
            <a:ext cx="2663705" cy="2705100"/>
            <a:chOff x="788550" y="2454593"/>
            <a:chExt cx="1736725" cy="1760220"/>
          </a:xfrm>
          <a:effectLst>
            <a:outerShdw blurRad="508000" dist="127000" dir="810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0AAE4209-96D7-4B20-AD67-1C417D47A38D}"/>
                </a:ext>
              </a:extLst>
            </p:cNvPr>
            <p:cNvSpPr/>
            <p:nvPr/>
          </p:nvSpPr>
          <p:spPr>
            <a:xfrm>
              <a:off x="792360" y="2454593"/>
              <a:ext cx="1732915" cy="1760220"/>
            </a:xfrm>
            <a:prstGeom prst="roundRect">
              <a:avLst/>
            </a:prstGeom>
            <a:gradFill>
              <a:gsLst>
                <a:gs pos="33000">
                  <a:schemeClr val="accent2">
                    <a:lumMod val="40000"/>
                    <a:lumOff val="60000"/>
                  </a:schemeClr>
                </a:gs>
                <a:gs pos="33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>
              <a:bevelT w="5080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B14C8049-9EB5-428E-BBAF-EB6657D85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2514918"/>
              <a:ext cx="1733550" cy="531813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4000" b="1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FEB</a:t>
              </a:r>
              <a:endPara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2872592D-9C76-4F68-8B7C-CAA8F6C1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3046732"/>
              <a:ext cx="1733550" cy="920398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600" dirty="0">
                  <a:solidFill>
                    <a:srgbClr val="FFFFFF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27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3B9891F-0364-4680-8689-CB3B0311DA8F}"/>
              </a:ext>
            </a:extLst>
          </p:cNvPr>
          <p:cNvSpPr txBox="1"/>
          <p:nvPr/>
        </p:nvSpPr>
        <p:spPr>
          <a:xfrm>
            <a:off x="3835400" y="2856589"/>
            <a:ext cx="570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TUESDAY | FEBRUARY 27, 2024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F8E1AE2-9928-49DF-A81C-B69B90A29C4C}"/>
              </a:ext>
            </a:extLst>
          </p:cNvPr>
          <p:cNvSpPr/>
          <p:nvPr/>
        </p:nvSpPr>
        <p:spPr>
          <a:xfrm>
            <a:off x="7370787" y="70159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Text Box 13">
            <a:extLst>
              <a:ext uri="{FF2B5EF4-FFF2-40B4-BE49-F238E27FC236}">
                <a16:creationId xmlns:a16="http://schemas.microsoft.com/office/drawing/2014/main" id="{05FB438E-0098-4F33-A4CE-71F95B02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763829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4">
            <a:extLst>
              <a:ext uri="{FF2B5EF4-FFF2-40B4-BE49-F238E27FC236}">
                <a16:creationId xmlns:a16="http://schemas.microsoft.com/office/drawing/2014/main" id="{3A819569-59AF-46B6-9E8C-74BDC06DB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129722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82B5910-E28D-454A-8485-BEB0A03FCEA7}"/>
              </a:ext>
            </a:extLst>
          </p:cNvPr>
          <p:cNvSpPr/>
          <p:nvPr/>
        </p:nvSpPr>
        <p:spPr>
          <a:xfrm>
            <a:off x="9545344" y="703822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Text Box 16">
            <a:extLst>
              <a:ext uri="{FF2B5EF4-FFF2-40B4-BE49-F238E27FC236}">
                <a16:creationId xmlns:a16="http://schemas.microsoft.com/office/drawing/2014/main" id="{DDFF6755-6960-4966-83BB-2B8610F10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765417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7FB8A378-FB89-4792-AE8D-D84E86B9B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1295642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F555D3-C5DE-4FFE-ADDC-63CFC9A60731}"/>
              </a:ext>
            </a:extLst>
          </p:cNvPr>
          <p:cNvSpPr txBox="1"/>
          <p:nvPr/>
        </p:nvSpPr>
        <p:spPr>
          <a:xfrm>
            <a:off x="10266591" y="2858552"/>
            <a:ext cx="1495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ZOOM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23C4F50D-031B-43E0-94A7-77615B8A3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10" y="3282534"/>
            <a:ext cx="1094267" cy="10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B714537-8D42-4CC4-8D9C-A0466BE092DC}"/>
              </a:ext>
            </a:extLst>
          </p:cNvPr>
          <p:cNvSpPr txBox="1"/>
          <p:nvPr/>
        </p:nvSpPr>
        <p:spPr>
          <a:xfrm>
            <a:off x="3714101" y="3182979"/>
            <a:ext cx="3115907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lvl="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District Needs Assessment</a:t>
            </a:r>
          </a:p>
          <a:p>
            <a:pPr marL="406400" indent="-173038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Language Proficiency Assessment for California (ELPAC) Information</a:t>
            </a:r>
          </a:p>
          <a:p>
            <a:pPr marL="406400" lvl="0" indent="-173038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Family &amp; Community Engagement (FACE) Update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Chief Business Official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057EC1-6BA1-4AD9-97BE-F62DE53532FE}"/>
              </a:ext>
            </a:extLst>
          </p:cNvPr>
          <p:cNvSpPr txBox="1"/>
          <p:nvPr/>
        </p:nvSpPr>
        <p:spPr>
          <a:xfrm>
            <a:off x="6559420" y="3182491"/>
            <a:ext cx="3473580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1682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Special Projects </a:t>
            </a:r>
          </a:p>
          <a:p>
            <a:pPr marL="401638" indent="-1682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Data Dive</a:t>
            </a:r>
          </a:p>
          <a:p>
            <a:pPr marL="401638" marR="0" lvl="0" indent="-1682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State Seal of Biliteracy (SSB) Update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1DBE03-36EB-4964-AC64-83EAD78AC68C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3755DE-04D4-418E-80CF-A42A9357D4FC}"/>
              </a:ext>
            </a:extLst>
          </p:cNvPr>
          <p:cNvSpPr txBox="1"/>
          <p:nvPr/>
        </p:nvSpPr>
        <p:spPr>
          <a:xfrm>
            <a:off x="774711" y="4891662"/>
            <a:ext cx="10642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IN-PERSON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| 9:00 A.M. – 10:30 A.M. | TWIN RIVERS UNIFIED SCHOOL DISTRICT AT 5115 DUDLEY BLVD, MCCLELLAN, CA 95652</a:t>
            </a:r>
          </a:p>
        </p:txBody>
      </p:sp>
    </p:spTree>
    <p:extLst>
      <p:ext uri="{BB962C8B-B14F-4D97-AF65-F5344CB8AC3E}">
        <p14:creationId xmlns:p14="http://schemas.microsoft.com/office/powerpoint/2010/main" val="1287633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76E5F4-52CF-4337-B6AC-401CF89E4A97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2" name="Text Box 1">
              <a:extLst>
                <a:ext uri="{FF2B5EF4-FFF2-40B4-BE49-F238E27FC236}">
                  <a16:creationId xmlns:a16="http://schemas.microsoft.com/office/drawing/2014/main" id="{0EDD3192-BAC3-4C23-BB8A-7C55A89BC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5B6E4A5-B9EB-4F1A-95A8-5C25318B6154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E4741F2-CAD6-45F6-B917-3CDC5D8A2C11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881B4E-DF3C-41C3-B3F8-24A66AA2699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B52344E5-67A8-496C-92BB-6E754ED9B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F72BF05-C795-4DA3-A915-CCBD7AB2A484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9A30C63-BDBC-418E-BE3E-3687C5A79146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BA08D78C-B86C-4D1C-8342-4791A537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7D47B68-C2D0-48CF-A672-1A24762FD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194CAA-F3EE-4317-A1AF-65D4FA30C749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686836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0A80ECED-F947-4DC4-8D80-EE5C464428B2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5" name="Text Box 1">
              <a:extLst>
                <a:ext uri="{FF2B5EF4-FFF2-40B4-BE49-F238E27FC236}">
                  <a16:creationId xmlns:a16="http://schemas.microsoft.com/office/drawing/2014/main" id="{F2016DC1-9191-482A-807F-86CF4985E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1C5B129-E092-4062-B54D-26742B1E426E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D9C5D3C-D177-4076-AF97-F5ABF9AF681C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4850221-267A-497B-91A0-49656C3AE102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 Box 2">
              <a:extLst>
                <a:ext uri="{FF2B5EF4-FFF2-40B4-BE49-F238E27FC236}">
                  <a16:creationId xmlns:a16="http://schemas.microsoft.com/office/drawing/2014/main" id="{8DD31A58-4E8E-4BB3-A559-82C4A5925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1FBE001-F3D1-4641-9CC8-778FF0D07E34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22108A0-EF50-42D2-9D9D-70C2CFD8AFFD}"/>
              </a:ext>
            </a:extLst>
          </p:cNvPr>
          <p:cNvSpPr txBox="1"/>
          <p:nvPr/>
        </p:nvSpPr>
        <p:spPr>
          <a:xfrm>
            <a:off x="3707238" y="2767965"/>
            <a:ext cx="6325762" cy="19409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70358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E9492C-17F4-4A40-92D0-6003DDEE1D0D}"/>
              </a:ext>
            </a:extLst>
          </p:cNvPr>
          <p:cNvSpPr/>
          <p:nvPr/>
        </p:nvSpPr>
        <p:spPr>
          <a:xfrm>
            <a:off x="5194325" y="70104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4A0F08-90C2-41A9-A480-5E3CBBB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76390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309400E-8C15-4FED-8EC9-A1CAFC70E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60" y="129571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A7F24DA-E4BD-401B-A917-58A320528458}"/>
              </a:ext>
            </a:extLst>
          </p:cNvPr>
          <p:cNvGrpSpPr/>
          <p:nvPr/>
        </p:nvGrpSpPr>
        <p:grpSpPr>
          <a:xfrm>
            <a:off x="707292" y="2073594"/>
            <a:ext cx="2663705" cy="2705100"/>
            <a:chOff x="788550" y="2454593"/>
            <a:chExt cx="1736725" cy="1760220"/>
          </a:xfrm>
          <a:effectLst>
            <a:outerShdw blurRad="508000" dist="127000" dir="810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3FB8AA-5F20-477A-94B2-1E3090B44737}"/>
                </a:ext>
              </a:extLst>
            </p:cNvPr>
            <p:cNvSpPr/>
            <p:nvPr/>
          </p:nvSpPr>
          <p:spPr>
            <a:xfrm>
              <a:off x="792360" y="2454593"/>
              <a:ext cx="1732915" cy="1760220"/>
            </a:xfrm>
            <a:prstGeom prst="roundRect">
              <a:avLst/>
            </a:prstGeom>
            <a:gradFill>
              <a:gsLst>
                <a:gs pos="33000">
                  <a:schemeClr val="accent2">
                    <a:lumMod val="40000"/>
                    <a:lumOff val="60000"/>
                  </a:schemeClr>
                </a:gs>
                <a:gs pos="33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>
              <a:bevelT w="5080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Text Box 4">
              <a:extLst>
                <a:ext uri="{FF2B5EF4-FFF2-40B4-BE49-F238E27FC236}">
                  <a16:creationId xmlns:a16="http://schemas.microsoft.com/office/drawing/2014/main" id="{416CCAED-0AD1-4E68-B101-8FA4284F8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2514918"/>
              <a:ext cx="1733550" cy="531813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4000" b="1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APR</a:t>
              </a:r>
              <a:endPara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42542C04-0B5E-4F06-ABE0-0088EBEA8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550" y="3046732"/>
              <a:ext cx="1733550" cy="920398"/>
            </a:xfrm>
            <a:prstGeom prst="rect">
              <a:avLst/>
            </a:prstGeom>
            <a:noFill/>
            <a:ln>
              <a:noFill/>
            </a:ln>
            <a:effectLst/>
            <a:sp3d>
              <a:bevelT w="508000" h="508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600" dirty="0">
                  <a:solidFill>
                    <a:srgbClr val="FFFFFF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23</a:t>
              </a: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7A66266-0957-40E0-A644-9C19783C3F1E}"/>
              </a:ext>
            </a:extLst>
          </p:cNvPr>
          <p:cNvSpPr txBox="1"/>
          <p:nvPr/>
        </p:nvSpPr>
        <p:spPr>
          <a:xfrm>
            <a:off x="3835400" y="2856589"/>
            <a:ext cx="570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TUESDAY | APRIL 23, 2024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DF68816-51C5-4C34-8946-F8C7C8811526}"/>
              </a:ext>
            </a:extLst>
          </p:cNvPr>
          <p:cNvSpPr/>
          <p:nvPr/>
        </p:nvSpPr>
        <p:spPr>
          <a:xfrm>
            <a:off x="9545344" y="703822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88E39C16-A3FB-48EC-87B0-1D1F1AAC3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765417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95D0C05C-17E1-47C3-A192-CC6DE1C0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1295642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16B6084-FD97-4145-8FE0-5D1EA50757B2}"/>
              </a:ext>
            </a:extLst>
          </p:cNvPr>
          <p:cNvSpPr txBox="1"/>
          <p:nvPr/>
        </p:nvSpPr>
        <p:spPr>
          <a:xfrm>
            <a:off x="10266591" y="2858552"/>
            <a:ext cx="1495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ZOOM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C088E9B-177F-43B3-8183-3B4D15079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10" y="3282534"/>
            <a:ext cx="1094267" cy="109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5D5D0C2-3106-4D6C-99ED-601812CB25FD}"/>
              </a:ext>
            </a:extLst>
          </p:cNvPr>
          <p:cNvSpPr txBox="1"/>
          <p:nvPr/>
        </p:nvSpPr>
        <p:spPr>
          <a:xfrm>
            <a:off x="3714101" y="3182979"/>
            <a:ext cx="62136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lvl="0" indent="-231775">
              <a:buFont typeface="Wingdings" panose="05000000000000000000" pitchFamily="2" charset="2"/>
              <a:buChar char="§"/>
            </a:pPr>
            <a:endParaRPr lang="en-US" sz="2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06400" lvl="0" indent="-173038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Local Control Accountability Plan (LCAP) Presentation &amp; Review, Comment </a:t>
            </a:r>
          </a:p>
          <a:p>
            <a:pPr marL="406400" lvl="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Learner (EL) Roadmap Update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Presentation by Chief Business Official </a:t>
            </a:r>
          </a:p>
          <a:p>
            <a:pPr marL="406400" lvl="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Title III Addendum Review</a:t>
            </a:r>
          </a:p>
          <a:p>
            <a:pPr marL="406400" lvl="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English Language Proficiency Assessment for California (ELPAC) Update</a:t>
            </a:r>
          </a:p>
          <a:p>
            <a:pPr marL="406400" indent="-1730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State Seal of Biliteracy (SSB) Update</a:t>
            </a:r>
          </a:p>
          <a:p>
            <a:pPr marL="406400" indent="-231775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05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CAF763-47F1-465A-8782-F112A18C0DB7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742AC2-D71D-4013-B7E9-BB597A06627A}"/>
              </a:ext>
            </a:extLst>
          </p:cNvPr>
          <p:cNvSpPr txBox="1"/>
          <p:nvPr/>
        </p:nvSpPr>
        <p:spPr>
          <a:xfrm>
            <a:off x="774711" y="4891662"/>
            <a:ext cx="10642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IN-PERSON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| 9:00 A.M. – 10:30 A.M. | TWIN RIVERS UNIFIED SCHOOL DISTRICT AT 5115 DUDLEY BLVD, MCCLELLAN, CA 95652</a:t>
            </a:r>
          </a:p>
        </p:txBody>
      </p:sp>
    </p:spTree>
    <p:extLst>
      <p:ext uri="{BB962C8B-B14F-4D97-AF65-F5344CB8AC3E}">
        <p14:creationId xmlns:p14="http://schemas.microsoft.com/office/powerpoint/2010/main" val="1093251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706084-DDFD-4E0D-849E-8CB80F977BC1}"/>
              </a:ext>
            </a:extLst>
          </p:cNvPr>
          <p:cNvSpPr/>
          <p:nvPr/>
        </p:nvSpPr>
        <p:spPr>
          <a:xfrm>
            <a:off x="9545344" y="2532069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814E07-46B1-4558-8588-6D21788417FB}"/>
              </a:ext>
            </a:extLst>
          </p:cNvPr>
          <p:cNvSpPr/>
          <p:nvPr/>
        </p:nvSpPr>
        <p:spPr>
          <a:xfrm>
            <a:off x="0" y="-29075"/>
            <a:ext cx="12192000" cy="132479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EEA6DC-1661-4D26-B43B-5451F9148B0A}"/>
              </a:ext>
            </a:extLst>
          </p:cNvPr>
          <p:cNvSpPr/>
          <p:nvPr/>
        </p:nvSpPr>
        <p:spPr>
          <a:xfrm>
            <a:off x="842670" y="2532386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AFAD400-2D19-4DFA-B0D3-1889A78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2592711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5C58702-48B7-45AC-A27D-4D9CB5612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60" y="3124524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E4A0C-BF03-4FFC-8B40-004333340AFA}"/>
              </a:ext>
            </a:extLst>
          </p:cNvPr>
          <p:cNvSpPr/>
          <p:nvPr/>
        </p:nvSpPr>
        <p:spPr>
          <a:xfrm>
            <a:off x="3016910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61D757D-6F0B-43FE-8EC4-84744AF9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2886225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57B8D54-C263-4E27-B3C3-FE4CFED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45" y="3418038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5DF867D-CC47-4F82-94E4-4CCE86CA247F}"/>
              </a:ext>
            </a:extLst>
          </p:cNvPr>
          <p:cNvSpPr/>
          <p:nvPr/>
        </p:nvSpPr>
        <p:spPr>
          <a:xfrm>
            <a:off x="7370787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F1582BD-4000-47A1-9846-2CB98702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1B90F49-E2FB-433F-B0E2-033C83AA2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470" y="3418990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D706A8CA-0A63-4F51-AEB0-A998FC17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2593664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6F0E5A37-A4FC-4EAD-B3D1-8C7EFF6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027" y="3123889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6C29B5FA-D4A4-4E27-9A8E-A54E07D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76E5F4-52CF-4337-B6AC-401CF89E4A97}"/>
              </a:ext>
            </a:extLst>
          </p:cNvPr>
          <p:cNvGrpSpPr/>
          <p:nvPr/>
        </p:nvGrpSpPr>
        <p:grpSpPr>
          <a:xfrm>
            <a:off x="0" y="4867318"/>
            <a:ext cx="12192000" cy="1990684"/>
            <a:chOff x="0" y="4867318"/>
            <a:chExt cx="12192000" cy="1990684"/>
          </a:xfrm>
        </p:grpSpPr>
        <p:sp>
          <p:nvSpPr>
            <p:cNvPr id="42" name="Text Box 1">
              <a:extLst>
                <a:ext uri="{FF2B5EF4-FFF2-40B4-BE49-F238E27FC236}">
                  <a16:creationId xmlns:a16="http://schemas.microsoft.com/office/drawing/2014/main" id="{0EDD3192-BAC3-4C23-BB8A-7C55A89BC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67318"/>
              <a:ext cx="12192000" cy="199068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5B6E4A5-B9EB-4F1A-95A8-5C25318B6154}"/>
                </a:ext>
              </a:extLst>
            </p:cNvPr>
            <p:cNvSpPr txBox="1"/>
            <p:nvPr/>
          </p:nvSpPr>
          <p:spPr>
            <a:xfrm>
              <a:off x="166250" y="6280874"/>
              <a:ext cx="119443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Interpretation will be available in Hmong &amp; Spanish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E4741F2-CAD6-45F6-B917-3CDC5D8A2C11}"/>
                </a:ext>
              </a:extLst>
            </p:cNvPr>
            <p:cNvSpPr txBox="1"/>
            <p:nvPr/>
          </p:nvSpPr>
          <p:spPr>
            <a:xfrm>
              <a:off x="166250" y="6435621"/>
              <a:ext cx="868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</a:rPr>
                <a:t>To request an additional language, please contact the English Learner Services Department at (916) 566-1600 Extension 33424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881B4E-DF3C-41C3-B3F8-24A66AA2699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06" y="6280874"/>
              <a:ext cx="3472492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B52344E5-67A8-496C-92BB-6E754ED9B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06" y="5613794"/>
              <a:ext cx="1965325" cy="72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3200" i="0" u="none" strike="noStrike" cap="none" spc="200" normalizeH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ELAC</a:t>
              </a:r>
              <a:endParaRPr kumimoji="0" lang="en-US" altLang="en-US" sz="800" i="0" u="none" strike="noStrike" cap="none" spc="200" normalizeH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F72BF05-C795-4DA3-A915-CCBD7AB2A484}"/>
                </a:ext>
              </a:extLst>
            </p:cNvPr>
            <p:cNvSpPr txBox="1"/>
            <p:nvPr/>
          </p:nvSpPr>
          <p:spPr>
            <a:xfrm>
              <a:off x="166504" y="6039788"/>
              <a:ext cx="366889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950" b="1" spc="100" dirty="0">
                  <a:solidFill>
                    <a:schemeClr val="tx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DISTRICT</a:t>
              </a:r>
              <a:r>
                <a:rPr lang="en-US" altLang="en-US" sz="950" b="1" spc="100" dirty="0">
                  <a:solidFill>
                    <a:srgbClr val="FFFFFF"/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950" b="1" spc="1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ENGLISH LEARNER ADVISORY COMMITTEE</a:t>
              </a:r>
              <a:endParaRPr lang="en-US" altLang="en-US" sz="950" b="1" spc="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endParaRPr>
            </a:p>
            <a:p>
              <a:endParaRPr lang="en-US" sz="950" b="1" dirty="0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9A30C63-BDBC-418E-BE3E-3687C5A79146}"/>
              </a:ext>
            </a:extLst>
          </p:cNvPr>
          <p:cNvSpPr/>
          <p:nvPr/>
        </p:nvSpPr>
        <p:spPr>
          <a:xfrm>
            <a:off x="5190673" y="2823360"/>
            <a:ext cx="1732915" cy="1760220"/>
          </a:xfrm>
          <a:prstGeom prst="roundRect">
            <a:avLst/>
          </a:prstGeom>
          <a:gradFill>
            <a:gsLst>
              <a:gs pos="33000">
                <a:schemeClr val="bg1">
                  <a:lumMod val="85000"/>
                </a:schemeClr>
              </a:gs>
              <a:gs pos="34000">
                <a:schemeClr val="tx2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BA08D78C-B86C-4D1C-8342-4791A537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885590"/>
            <a:ext cx="17335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8497B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7D47B68-C2D0-48CF-A672-1A24762FD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417403"/>
            <a:ext cx="1733550" cy="104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E152E1-CC08-4CCB-9E56-B67B95B839CE}"/>
              </a:ext>
            </a:extLst>
          </p:cNvPr>
          <p:cNvSpPr txBox="1"/>
          <p:nvPr/>
        </p:nvSpPr>
        <p:spPr>
          <a:xfrm>
            <a:off x="876300" y="131960"/>
            <a:ext cx="10439399" cy="4001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endParaRPr lang="en-US" sz="1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kern="1500" spc="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DATES, LOCATIONS, TIMES, &amp; TOPICS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2790452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 advClick="0" advTm="300">
        <p159:morph option="byObject"/>
      </p:transition>
    </mc:Choice>
    <mc:Fallback xmlns="">
      <p:transition spd="slow" advClick="0" advTm="3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54F31DCF3A0D4AB5C8159C97586CF0" ma:contentTypeVersion="16" ma:contentTypeDescription="Create a new document." ma:contentTypeScope="" ma:versionID="dbed9f27e0f82a3c0162c9c53c6fae09">
  <xsd:schema xmlns:xsd="http://www.w3.org/2001/XMLSchema" xmlns:xs="http://www.w3.org/2001/XMLSchema" xmlns:p="http://schemas.microsoft.com/office/2006/metadata/properties" xmlns:ns3="d650ed6c-0bce-4129-8fd9-7b9359bb0625" xmlns:ns4="64ee9dd4-374c-44d7-b739-acaf51f7c0bc" targetNamespace="http://schemas.microsoft.com/office/2006/metadata/properties" ma:root="true" ma:fieldsID="ce2d85abe185fc6f431868f99faf8ab9" ns3:_="" ns4:_="">
    <xsd:import namespace="d650ed6c-0bce-4129-8fd9-7b9359bb0625"/>
    <xsd:import namespace="64ee9dd4-374c-44d7-b739-acaf51f7c0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0ed6c-0bce-4129-8fd9-7b9359bb0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e9dd4-374c-44d7-b739-acaf51f7c0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50ed6c-0bce-4129-8fd9-7b9359bb062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85678B-E3D6-4CF5-A857-3AFCB74CA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50ed6c-0bce-4129-8fd9-7b9359bb0625"/>
    <ds:schemaRef ds:uri="64ee9dd4-374c-44d7-b739-acaf51f7c0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4C290A-F23F-416F-B930-C071454E85C9}">
  <ds:schemaRefs>
    <ds:schemaRef ds:uri="http://schemas.microsoft.com/office/infopath/2007/PartnerControls"/>
    <ds:schemaRef ds:uri="http://purl.org/dc/terms/"/>
    <ds:schemaRef ds:uri="64ee9dd4-374c-44d7-b739-acaf51f7c0bc"/>
    <ds:schemaRef ds:uri="d650ed6c-0bce-4129-8fd9-7b9359bb0625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1DCD589-CE93-409C-A472-4A179A764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3980</TotalTime>
  <Words>1025</Words>
  <Application>Microsoft Office PowerPoint</Application>
  <PresentationFormat>Widescreen</PresentationFormat>
  <Paragraphs>249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Mylo.Lee</dc:creator>
  <cp:lastModifiedBy>Mylo.Lee</cp:lastModifiedBy>
  <cp:revision>66</cp:revision>
  <cp:lastPrinted>2023-09-07T22:20:28Z</cp:lastPrinted>
  <dcterms:created xsi:type="dcterms:W3CDTF">2023-06-21T17:51:57Z</dcterms:created>
  <dcterms:modified xsi:type="dcterms:W3CDTF">2023-09-11T22:00:14Z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0x0101006854F31DCF3A0D4AB5C8159C97586CF0</vt:lpwstr>
  </property>
</Properties>
</file>